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43"/>
  </p:notesMasterIdLst>
  <p:sldIdLst>
    <p:sldId id="360" r:id="rId6"/>
    <p:sldId id="265" r:id="rId7"/>
    <p:sldId id="309" r:id="rId8"/>
    <p:sldId id="321" r:id="rId9"/>
    <p:sldId id="320" r:id="rId10"/>
    <p:sldId id="323" r:id="rId11"/>
    <p:sldId id="324" r:id="rId12"/>
    <p:sldId id="266" r:id="rId13"/>
    <p:sldId id="325" r:id="rId14"/>
    <p:sldId id="326" r:id="rId15"/>
    <p:sldId id="331" r:id="rId16"/>
    <p:sldId id="332" r:id="rId17"/>
    <p:sldId id="335" r:id="rId18"/>
    <p:sldId id="329" r:id="rId19"/>
    <p:sldId id="330" r:id="rId20"/>
    <p:sldId id="328" r:id="rId21"/>
    <p:sldId id="333" r:id="rId22"/>
    <p:sldId id="336" r:id="rId23"/>
    <p:sldId id="339" r:id="rId24"/>
    <p:sldId id="338" r:id="rId25"/>
    <p:sldId id="341" r:id="rId26"/>
    <p:sldId id="354" r:id="rId27"/>
    <p:sldId id="357" r:id="rId28"/>
    <p:sldId id="342" r:id="rId29"/>
    <p:sldId id="344" r:id="rId30"/>
    <p:sldId id="345" r:id="rId31"/>
    <p:sldId id="346" r:id="rId32"/>
    <p:sldId id="347" r:id="rId33"/>
    <p:sldId id="348" r:id="rId34"/>
    <p:sldId id="343" r:id="rId35"/>
    <p:sldId id="350" r:id="rId36"/>
    <p:sldId id="349" r:id="rId37"/>
    <p:sldId id="359" r:id="rId38"/>
    <p:sldId id="353" r:id="rId39"/>
    <p:sldId id="361" r:id="rId40"/>
    <p:sldId id="364" r:id="rId41"/>
    <p:sldId id="363" r:id="rId4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0" d="100"/>
          <a:sy n="140" d="100"/>
        </p:scale>
        <p:origin x="-168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8BC25-4BC9-4A0F-843F-D49CDF84F98C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ED73B-B18A-425A-B6A6-C1E0C6ABD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38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29E60-6C10-4305-B0E3-0AD324496B8B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8790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Corruption has appeared on the land and in the sea because</a:t>
            </a:r>
            <a:r>
              <a:rPr lang="en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what the hands of humans have wrought. This is in order that we give them a taste of the consequences of their misdeeds that perhaps they will turn to the path of right guidance. (Qur’an 30:41)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8F219-8F3D-4539-B67B-E319211D65BB}" type="slidenum">
              <a:rPr lang="en-CA" smtClean="0"/>
              <a:pPr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9060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Corruption has appeared on the land and in the sea because</a:t>
            </a:r>
            <a:r>
              <a:rPr lang="en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what the hands of humans have wrought. This is in order that we give them a taste of the consequences of their misdeeds that perhaps they will turn to the path of right guidance. (Qur’an 30:41)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8F219-8F3D-4539-B67B-E319211D65BB}" type="slidenum">
              <a:rPr lang="en-CA" smtClean="0"/>
              <a:pPr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0765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29E60-6C10-4305-B0E3-0AD324496B8B}" type="slidenum">
              <a:rPr lang="en-CA" smtClean="0"/>
              <a:pPr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101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lIns="91426" tIns="45715" rIns="91426" bIns="45715">
            <a:normAutofit fontScale="92500" lnSpcReduction="20000"/>
          </a:bodyPr>
          <a:lstStyle/>
          <a:p>
            <a:r>
              <a:rPr lang="en-CA" sz="1400" dirty="0"/>
              <a:t>Massive literature searches. </a:t>
            </a:r>
          </a:p>
          <a:p>
            <a:r>
              <a:rPr lang="en-CA" sz="1400" dirty="0"/>
              <a:t>Results – mostly Christians, although I do emphasize the possibility of a language bias (English). Resource biases. </a:t>
            </a:r>
          </a:p>
          <a:p>
            <a:endParaRPr lang="en-CA" sz="1400" dirty="0"/>
          </a:p>
          <a:p>
            <a:r>
              <a:rPr lang="en-CA" sz="1400" dirty="0"/>
              <a:t>SOCIAL SCIENTIFICALLY, this worldviews impact is one possible venue for change, and for study – how are these FRAMING different ways of thinking? Especially in light of the </a:t>
            </a:r>
            <a:r>
              <a:rPr lang="en-CA" sz="1400" dirty="0" err="1"/>
              <a:t>apocalypticism</a:t>
            </a:r>
            <a:r>
              <a:rPr lang="en-CA" sz="1400" dirty="0"/>
              <a:t> represented in the previous comic about the ways science is presenting the Climate Crisis, Climate Catastrophe? </a:t>
            </a:r>
          </a:p>
          <a:p>
            <a:r>
              <a:rPr lang="en-CA" sz="1400" dirty="0"/>
              <a:t>With that in mind, I have a requested essay for Nature &amp; Culture on “An Environmental Sociologist Reads CC Theology”, conceptualizing theological expressions as a form of  “framing” as in social movements.</a:t>
            </a:r>
          </a:p>
          <a:p>
            <a:endParaRPr lang="en-CA" sz="1400" dirty="0"/>
          </a:p>
          <a:p>
            <a:r>
              <a:rPr lang="en-CA" sz="1400" dirty="0"/>
              <a:t>What is difficult to know is how these theological expressions, or the many statements made by various religions bodies, affect the lived practice – religiously or eco-socially – of adherents. If nothing else, it is important that the discourse be in the wind, although I also know that many studies indicate that adherents of must faiths do not hear much about CC in their collective gatherings – churches, temples, etc. </a:t>
            </a:r>
          </a:p>
          <a:p>
            <a:endParaRPr lang="en-CA" sz="1400" dirty="0"/>
          </a:p>
          <a:p>
            <a:r>
              <a:rPr lang="en-CA" sz="1400" dirty="0"/>
              <a:t>At the same time, analysis of these expressions and their diagnoses and prognoses matter – Christians for example have often framed things around “justice” and name “sin” as a key cause, while Buddhism will name “ignorance” (of the illusory nature of the world) and project solutions in terms of detachment and compassion (Stanley, et al, 2009).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4F465-8883-43C2-B45F-6CB5F072A58C}" type="slidenum">
              <a:rPr lang="en-CA" smtClean="0"/>
              <a:pPr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9021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7675-A499-5A4F-9041-82D4EF64816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2991-528F-8C46-826C-15D90A2F0E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82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7675-A499-5A4F-9041-82D4EF64816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2991-528F-8C46-826C-15D90A2F0E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8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7675-A499-5A4F-9041-82D4EF64816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2991-528F-8C46-826C-15D90A2F0E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94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7675-A499-5A4F-9041-82D4EF64816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2991-528F-8C46-826C-15D90A2F0E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14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7675-A499-5A4F-9041-82D4EF64816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2991-528F-8C46-826C-15D90A2F0E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5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7675-A499-5A4F-9041-82D4EF64816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2991-528F-8C46-826C-15D90A2F0E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9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7675-A499-5A4F-9041-82D4EF64816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2991-528F-8C46-826C-15D90A2F0E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92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7675-A499-5A4F-9041-82D4EF64816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2991-528F-8C46-826C-15D90A2F0E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72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7675-A499-5A4F-9041-82D4EF64816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2991-528F-8C46-826C-15D90A2F0E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90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7675-A499-5A4F-9041-82D4EF64816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2991-528F-8C46-826C-15D90A2F0E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26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7675-A499-5A4F-9041-82D4EF64816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32991-528F-8C46-826C-15D90A2F0E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79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C7675-A499-5A4F-9041-82D4EF64816C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32991-528F-8C46-826C-15D90A2F0E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2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loomberg.com/graphics/2015-whats-warming-the-world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rvhCnYvxQQ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4704" y="109955"/>
            <a:ext cx="6172200" cy="8572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75" dirty="0"/>
              <a:t>Questions for </a:t>
            </a:r>
            <a:r>
              <a:rPr lang="en-US" sz="3075" dirty="0" smtClean="0"/>
              <a:t>reflection (Pick 1)</a:t>
            </a:r>
            <a:endParaRPr lang="en-CA" sz="3075" dirty="0"/>
          </a:p>
        </p:txBody>
      </p:sp>
      <p:sp>
        <p:nvSpPr>
          <p:cNvPr id="4" name="TextBox 3"/>
          <p:cNvSpPr txBox="1"/>
          <p:nvPr/>
        </p:nvSpPr>
        <p:spPr>
          <a:xfrm>
            <a:off x="264704" y="697706"/>
            <a:ext cx="5180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2000" dirty="0"/>
              <a:t>In your view, what moral issues does climate change present to your own faith community</a:t>
            </a:r>
            <a:r>
              <a:rPr lang="en-US" sz="2000" dirty="0" smtClean="0"/>
              <a:t>? How does science operate in the “solving” of the </a:t>
            </a:r>
            <a:r>
              <a:rPr lang="en-US" sz="2000" b="1" u="sng" dirty="0" smtClean="0"/>
              <a:t>moral</a:t>
            </a:r>
            <a:r>
              <a:rPr lang="en-US" sz="2000" dirty="0" smtClean="0"/>
              <a:t> issue that is climate change? 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2000" dirty="0" smtClean="0"/>
              <a:t>When </a:t>
            </a:r>
            <a:r>
              <a:rPr lang="en-US" sz="2000" dirty="0"/>
              <a:t>and why will religious people accord credibility to scientists on the serious issues of our day, like climate change</a:t>
            </a:r>
            <a:r>
              <a:rPr lang="en-US" sz="2000" dirty="0" smtClean="0"/>
              <a:t>? (draw on the research!)</a:t>
            </a:r>
            <a:endParaRPr lang="en-US" sz="2000" dirty="0"/>
          </a:p>
          <a:p>
            <a:pPr marL="257175" indent="-257175">
              <a:buFont typeface="+mj-lt"/>
              <a:buAutoNum type="arabicPeriod"/>
            </a:pPr>
            <a:endParaRPr lang="en-US" sz="2000" dirty="0" smtClean="0"/>
          </a:p>
        </p:txBody>
      </p:sp>
      <p:pic>
        <p:nvPicPr>
          <p:cNvPr id="5" name="Picture 1" descr="C:\Users\RHD\Desktop\climate docs\What the planet needs-Dalai La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303" y="0"/>
            <a:ext cx="3698697" cy="26044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4704" y="3493817"/>
            <a:ext cx="88871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3. What </a:t>
            </a:r>
            <a:r>
              <a:rPr lang="en-US" sz="2000" dirty="0"/>
              <a:t>would Mary Midgely say about what </a:t>
            </a:r>
            <a:r>
              <a:rPr lang="en-US" sz="2000" dirty="0" smtClean="0"/>
              <a:t>you’ve heard today, the role of science in saving us from changing climate…?</a:t>
            </a:r>
          </a:p>
          <a:p>
            <a:endParaRPr lang="en-US" sz="2000" dirty="0"/>
          </a:p>
          <a:p>
            <a:r>
              <a:rPr lang="en-US" sz="2000" dirty="0" smtClean="0"/>
              <a:t>4. Does recognition of being in The Anthropocene (global ecological crisis caused by humans) affect your theology?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3395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this narrative, despite other evidence?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Persistence of conflict narrative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Poor sociological sense of science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dirty="0" smtClean="0"/>
              <a:t>E.g., “climate gate”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dirty="0" smtClean="0"/>
              <a:t>“global Cooling”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dirty="0" smtClean="0"/>
              <a:t>Story of Kari Norgaard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Again, what will overcome denial?</a:t>
            </a:r>
          </a:p>
        </p:txBody>
      </p:sp>
    </p:spTree>
    <p:extLst>
      <p:ext uri="{BB962C8B-B14F-4D97-AF65-F5344CB8AC3E}">
        <p14:creationId xmlns:p14="http://schemas.microsoft.com/office/powerpoint/2010/main" val="258918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“climate gate”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5" y="1063229"/>
            <a:ext cx="4746172" cy="93974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Hack of emails </a:t>
            </a:r>
            <a:r>
              <a:rPr lang="en-US" dirty="0" err="1" smtClean="0"/>
              <a:t>fr</a:t>
            </a:r>
            <a:r>
              <a:rPr lang="en-US" dirty="0" smtClean="0"/>
              <a:t> CRU at U of E. Anglia</a:t>
            </a:r>
          </a:p>
          <a:p>
            <a:r>
              <a:rPr lang="en-US" dirty="0" smtClean="0"/>
              <a:t>Right before COP15 (Copenhagen, 2009) </a:t>
            </a:r>
            <a:endParaRPr lang="en-US" dirty="0"/>
          </a:p>
        </p:txBody>
      </p:sp>
      <p:pic>
        <p:nvPicPr>
          <p:cNvPr id="4098" name="Picture 2" descr="Image result for climateg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98423"/>
            <a:ext cx="4276725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climate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355" y="355372"/>
            <a:ext cx="3611445" cy="455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14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scandal…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469086" cy="382179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Writing emails as if only the recipient would read it</a:t>
            </a:r>
          </a:p>
          <a:p>
            <a:r>
              <a:rPr lang="en-US" dirty="0" smtClean="0"/>
              <a:t>Using casual terminology</a:t>
            </a:r>
          </a:p>
          <a:p>
            <a:r>
              <a:rPr lang="en-US" dirty="0" smtClean="0"/>
              <a:t>Using scientific jargon that has different meaning in public</a:t>
            </a:r>
          </a:p>
          <a:p>
            <a:pPr lvl="1"/>
            <a:r>
              <a:rPr lang="en-US" dirty="0" smtClean="0"/>
              <a:t>“data trick”= cleaning the data</a:t>
            </a:r>
          </a:p>
          <a:p>
            <a:r>
              <a:rPr lang="en-US" dirty="0" smtClean="0"/>
              <a:t>Showing themselves as real (sometimes petty) humans</a:t>
            </a:r>
          </a:p>
          <a:p>
            <a:r>
              <a:rPr lang="en-US" dirty="0" smtClean="0"/>
              <a:t>Acting as if they care (ergo, show “a [vested] interest”) in the results (ergo, use science to make the world better). </a:t>
            </a:r>
          </a:p>
          <a:p>
            <a:r>
              <a:rPr lang="en-US" dirty="0" smtClean="0"/>
              <a:t>Being critical of other scientists (personality, not data)</a:t>
            </a:r>
          </a:p>
          <a:p>
            <a:pPr lvl="1"/>
            <a:r>
              <a:rPr lang="en-US" dirty="0" smtClean="0"/>
              <a:t>“keeping out” some science (because person usually does junk </a:t>
            </a:r>
            <a:r>
              <a:rPr lang="en-US" dirty="0" err="1" smtClean="0"/>
              <a:t>sci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9 investigations exonerate the climate scientists</a:t>
            </a:r>
          </a:p>
        </p:txBody>
      </p:sp>
    </p:spTree>
    <p:extLst>
      <p:ext uri="{BB962C8B-B14F-4D97-AF65-F5344CB8AC3E}">
        <p14:creationId xmlns:p14="http://schemas.microsoft.com/office/powerpoint/2010/main" val="66946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Denialists, recently “Scientists once said there was going to be global cooling….”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144265"/>
              </p:ext>
            </p:extLst>
          </p:nvPr>
        </p:nvGraphicFramePr>
        <p:xfrm>
          <a:off x="2568147" y="2562623"/>
          <a:ext cx="31400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Acrobat Document" r:id="rId3" imgW="5829103" imgH="7543564" progId="AcroExch.Document.DC">
                  <p:embed/>
                </p:oleObj>
              </mc:Choice>
              <mc:Fallback>
                <p:oleObj name="Acrobat Document" r:id="rId3" imgW="5829103" imgH="754356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68147" y="2562623"/>
                        <a:ext cx="31400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416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norgaakm\My Documents\Norgaard.tif"/>
          <p:cNvPicPr>
            <a:picLocks noChangeAspect="1" noChangeArrowheads="1"/>
          </p:cNvPicPr>
          <p:nvPr/>
        </p:nvPicPr>
        <p:blipFill rotWithShape="1"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8" b="25571"/>
          <a:stretch/>
        </p:blipFill>
        <p:spPr bwMode="auto">
          <a:xfrm>
            <a:off x="1143000" y="-825416"/>
            <a:ext cx="6858000" cy="470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303498"/>
            <a:ext cx="6226224" cy="1102519"/>
          </a:xfrm>
        </p:spPr>
        <p:txBody>
          <a:bodyPr>
            <a:noAutofit/>
          </a:bodyPr>
          <a:lstStyle/>
          <a:p>
            <a:r>
              <a:rPr lang="en-US" sz="2400" i="1" dirty="0" smtClean="0">
                <a:ln w="5000" cmpd="sng">
                  <a:noFill/>
                  <a:prstDash val="solid"/>
                </a:ln>
                <a:latin typeface="Arial Black" pitchFamily="34" charset="0"/>
              </a:rPr>
              <a:t>Climate </a:t>
            </a:r>
            <a:r>
              <a:rPr lang="en-US" sz="2400" i="1" dirty="0">
                <a:ln w="5000" cmpd="sng">
                  <a:noFill/>
                  <a:prstDash val="solid"/>
                </a:ln>
                <a:latin typeface="Arial Black" pitchFamily="34" charset="0"/>
              </a:rPr>
              <a:t>Change and Cultural Inertia</a:t>
            </a:r>
            <a:br>
              <a:rPr lang="en-US" sz="2400" i="1" dirty="0">
                <a:ln w="5000" cmpd="sng">
                  <a:noFill/>
                  <a:prstDash val="solid"/>
                </a:ln>
                <a:latin typeface="Arial Black" pitchFamily="34" charset="0"/>
              </a:rPr>
            </a:br>
            <a:r>
              <a:rPr lang="en-US" sz="2400" i="1" dirty="0">
                <a:ln w="5000" cmpd="sng">
                  <a:noFill/>
                  <a:prstDash val="solid"/>
                </a:ln>
                <a:latin typeface="Arial Black" pitchFamily="34" charset="0"/>
              </a:rPr>
              <a:t>(Planet Under Pressure, London (UK), March 2012)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42083"/>
            <a:ext cx="6500218" cy="1101417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chemeClr val="tx1"/>
                </a:solidFill>
              </a:rPr>
              <a:t>Kari Marie Norgaard, University of Oregon, USA</a:t>
            </a:r>
          </a:p>
          <a:p>
            <a:r>
              <a:rPr lang="en-US" sz="1500" dirty="0">
                <a:solidFill>
                  <a:schemeClr val="tx1"/>
                </a:solidFill>
              </a:rPr>
              <a:t>Robert J. </a:t>
            </a:r>
            <a:r>
              <a:rPr lang="en-US" sz="1500" dirty="0" err="1">
                <a:solidFill>
                  <a:schemeClr val="tx1"/>
                </a:solidFill>
              </a:rPr>
              <a:t>Brulle</a:t>
            </a:r>
            <a:r>
              <a:rPr lang="en-US" sz="1500" dirty="0">
                <a:solidFill>
                  <a:schemeClr val="tx1"/>
                </a:solidFill>
              </a:rPr>
              <a:t>, Drexel University, USA</a:t>
            </a:r>
          </a:p>
          <a:p>
            <a:r>
              <a:rPr lang="en-US" sz="1500" dirty="0">
                <a:solidFill>
                  <a:schemeClr val="tx1"/>
                </a:solidFill>
              </a:rPr>
              <a:t>Randolph </a:t>
            </a:r>
            <a:r>
              <a:rPr lang="en-US" sz="1500" dirty="0" err="1">
                <a:solidFill>
                  <a:schemeClr val="tx1"/>
                </a:solidFill>
              </a:rPr>
              <a:t>Haluza</a:t>
            </a:r>
            <a:r>
              <a:rPr lang="en-US" sz="1500" dirty="0">
                <a:solidFill>
                  <a:schemeClr val="tx1"/>
                </a:solidFill>
              </a:rPr>
              <a:t>-DeLay, The Kings University College, Canada</a:t>
            </a:r>
          </a:p>
        </p:txBody>
      </p:sp>
      <p:pic>
        <p:nvPicPr>
          <p:cNvPr id="4102" name="Picture 6" descr="Image result for kari norga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1810650"/>
            <a:ext cx="2517301" cy="164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46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18" y="228600"/>
            <a:ext cx="7215187" cy="5772150"/>
          </a:xfrm>
        </p:spPr>
      </p:pic>
      <p:pic>
        <p:nvPicPr>
          <p:cNvPr id="6146" name="Picture 2" descr="Image result for kari norga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123" y="3975906"/>
            <a:ext cx="1975172" cy="129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44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1925706" y="-344574"/>
          <a:ext cx="4968552" cy="6429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Acrobat Document" r:id="rId3" imgW="5830114" imgH="7542857" progId="AcroExch.Document.7">
                  <p:embed/>
                </p:oleObj>
              </mc:Choice>
              <mc:Fallback>
                <p:oleObj name="Acrobat Document" r:id="rId3" imgW="5830114" imgH="7542857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5706" y="-344574"/>
                        <a:ext cx="4968552" cy="64298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96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Again-What will overcome denial?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are “in denial”?</a:t>
            </a:r>
          </a:p>
          <a:p>
            <a:pPr lvl="1"/>
            <a:r>
              <a:rPr lang="en-US" dirty="0" smtClean="0"/>
              <a:t>(note 2 meanings of that!)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37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483600" cy="857250"/>
          </a:xfrm>
        </p:spPr>
        <p:txBody>
          <a:bodyPr>
            <a:noAutofit/>
          </a:bodyPr>
          <a:lstStyle/>
          <a:p>
            <a:r>
              <a:rPr lang="en-US" sz="2800" dirty="0" smtClean="0"/>
              <a:t>Yale Climate Communication studies- the “Six Americas”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http://grist.files.wordpress.com/2010/01/2yxghz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93" y="842781"/>
            <a:ext cx="5834742" cy="258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97235" y="86664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2010</a:t>
            </a:r>
            <a:endParaRPr lang="en-US" sz="2000" b="1" dirty="0"/>
          </a:p>
        </p:txBody>
      </p:sp>
      <p:pic>
        <p:nvPicPr>
          <p:cNvPr id="8196" name="Picture 4" descr="Image result for yale climate 6 americ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70" y="2554514"/>
            <a:ext cx="6915030" cy="260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931" y="3812102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2015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470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918075" cy="85725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2 Yale Climate Communication Surveys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Image result for yale religion climate surv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53035"/>
            <a:ext cx="3768725" cy="489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yale study francis effe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yale study francis effec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8" name="Picture 8" descr="Image result for yale study francis eff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097135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91747" y="4269880"/>
            <a:ext cx="3480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Francis Effect: </a:t>
            </a:r>
            <a:r>
              <a:rPr lang="en-US" b="1" dirty="0"/>
              <a:t>How Pope Francis changed the conversation</a:t>
            </a:r>
          </a:p>
          <a:p>
            <a:r>
              <a:rPr lang="en-US" b="1" dirty="0"/>
              <a:t>about global warming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606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3628" y="630154"/>
            <a:ext cx="4040372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UNFCCC COP22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Marrakech, Morocco</a:t>
            </a:r>
            <a:br>
              <a:rPr lang="en-US" sz="3600" dirty="0" smtClean="0"/>
            </a:br>
            <a:r>
              <a:rPr lang="en-US" sz="3600" dirty="0" smtClean="0"/>
              <a:t>November 6-18, 2016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117558"/>
            <a:ext cx="5379452" cy="302594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8" y="0"/>
            <a:ext cx="5095887" cy="3954243"/>
          </a:xfrm>
        </p:spPr>
      </p:pic>
      <p:pic>
        <p:nvPicPr>
          <p:cNvPr id="1026" name="Picture 2" descr="Image result for UNFCC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66" y="4048124"/>
            <a:ext cx="372427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78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086" y="205979"/>
            <a:ext cx="1487713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PRRI, 2014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Image result for PRRI religion climate surv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6891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88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8686800" cy="85725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What is a “religion &amp; science” issue?</a:t>
            </a:r>
            <a:endParaRPr lang="en-C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7371" y="951570"/>
            <a:ext cx="8476343" cy="419193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R&amp; S Mostly about  some form of Contested Integration?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Personal experience:</a:t>
            </a:r>
          </a:p>
          <a:p>
            <a:pPr marL="273844" lvl="1" indent="-136922">
              <a:buFont typeface="Wingdings" pitchFamily="2" charset="2"/>
              <a:buChar char="§"/>
            </a:pPr>
            <a:r>
              <a:rPr lang="en-US" dirty="0"/>
              <a:t>Science as epistemic authority. And Arbitrator.</a:t>
            </a:r>
          </a:p>
          <a:p>
            <a:pPr marL="273844" lvl="1" indent="-136922">
              <a:buFont typeface="Wingdings" pitchFamily="2" charset="2"/>
              <a:buChar char="§"/>
            </a:pPr>
            <a:r>
              <a:rPr lang="en-US" dirty="0"/>
              <a:t>(Issue of  “moral causation” </a:t>
            </a:r>
          </a:p>
          <a:p>
            <a:pPr marL="273844" lvl="1" indent="-136922"/>
            <a:r>
              <a:rPr lang="en-US" dirty="0"/>
              <a:t>		Bible: </a:t>
            </a:r>
            <a:r>
              <a:rPr lang="en-CA" dirty="0"/>
              <a:t>2 Chronicles 7:14;  Qur’an: </a:t>
            </a:r>
            <a:r>
              <a:rPr lang="en-CA" dirty="0" err="1"/>
              <a:t>Sura</a:t>
            </a:r>
            <a:r>
              <a:rPr lang="en-CA" dirty="0"/>
              <a:t> 30:41) - </a:t>
            </a:r>
            <a:r>
              <a:rPr lang="en-US" dirty="0"/>
              <a:t>divine agency or Providence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CC does challenge some aspects of religion/theology</a:t>
            </a:r>
          </a:p>
          <a:p>
            <a:pPr marL="273844" lvl="1" indent="-136922">
              <a:buFont typeface="Wingdings" pitchFamily="2" charset="2"/>
              <a:buChar char="§"/>
            </a:pPr>
            <a:r>
              <a:rPr lang="en-US" dirty="0"/>
              <a:t>Stability of our </a:t>
            </a:r>
            <a:r>
              <a:rPr lang="en-US" dirty="0" smtClean="0"/>
              <a:t>lives – creation </a:t>
            </a:r>
            <a:endParaRPr lang="en-US" dirty="0"/>
          </a:p>
          <a:p>
            <a:pPr marL="616744" lvl="2" indent="-136922">
              <a:spcBef>
                <a:spcPts val="225"/>
              </a:spcBef>
              <a:buFont typeface="Arial" pitchFamily="34" charset="0"/>
              <a:buChar char="•"/>
            </a:pPr>
            <a:r>
              <a:rPr lang="en-US" dirty="0"/>
              <a:t>but “ontological security” for secular folks too. – </a:t>
            </a:r>
            <a:r>
              <a:rPr lang="en-US" dirty="0" smtClean="0"/>
              <a:t>Norgaard</a:t>
            </a:r>
          </a:p>
          <a:p>
            <a:pPr marL="616744" lvl="2" indent="-136922">
              <a:spcBef>
                <a:spcPts val="225"/>
              </a:spcBef>
              <a:buFont typeface="Arial" pitchFamily="34" charset="0"/>
              <a:buChar char="•"/>
            </a:pPr>
            <a:endParaRPr lang="en-US" dirty="0"/>
          </a:p>
          <a:p>
            <a:pPr marL="273844" lvl="1" indent="-136922">
              <a:spcBef>
                <a:spcPts val="225"/>
              </a:spcBef>
              <a:buFont typeface="Wingdings" pitchFamily="2" charset="2"/>
              <a:buChar char="§"/>
            </a:pPr>
            <a:r>
              <a:rPr lang="en-US" dirty="0" smtClean="0"/>
              <a:t>Omnipotence </a:t>
            </a:r>
            <a:r>
              <a:rPr lang="en-US" dirty="0"/>
              <a:t>of the divine (the Creator)</a:t>
            </a:r>
            <a:endParaRPr lang="en-CA" dirty="0"/>
          </a:p>
          <a:p>
            <a:pPr marL="273844" lvl="1" indent="-136922">
              <a:spcBef>
                <a:spcPts val="225"/>
              </a:spcBef>
              <a:buFont typeface="Wingdings" pitchFamily="2" charset="2"/>
              <a:buChar char="§"/>
            </a:pPr>
            <a:r>
              <a:rPr lang="en-US" dirty="0"/>
              <a:t>Potency of humanity (the creature is not puny)</a:t>
            </a:r>
          </a:p>
          <a:p>
            <a:pPr marL="273844" lvl="1" indent="-136922">
              <a:spcBef>
                <a:spcPts val="225"/>
              </a:spcBef>
              <a:buFont typeface="Wingdings" pitchFamily="2" charset="2"/>
              <a:buChar char="§"/>
            </a:pPr>
            <a:r>
              <a:rPr lang="en-US" dirty="0"/>
              <a:t>Stability of Creation/Nature </a:t>
            </a:r>
          </a:p>
          <a:p>
            <a:pPr marL="616744" lvl="2" indent="-136922">
              <a:spcBef>
                <a:spcPts val="225"/>
              </a:spcBef>
              <a:buFont typeface="Wingdings" pitchFamily="2" charset="2"/>
              <a:buChar char="§"/>
            </a:pPr>
            <a:r>
              <a:rPr lang="en-US" dirty="0"/>
              <a:t>implications for character of the Creator?)</a:t>
            </a:r>
          </a:p>
          <a:p>
            <a:pPr marL="616744" lvl="2" indent="-136922">
              <a:spcBef>
                <a:spcPts val="225"/>
              </a:spcBef>
              <a:buFont typeface="Wingdings" pitchFamily="2" charset="2"/>
              <a:buChar char="§"/>
            </a:pPr>
            <a:r>
              <a:rPr lang="en-US" dirty="0"/>
              <a:t>Eschatology (apocalyptic, </a:t>
            </a:r>
            <a:r>
              <a:rPr lang="en-US" i="1" dirty="0" err="1"/>
              <a:t>kaliyuga</a:t>
            </a:r>
            <a:r>
              <a:rPr lang="en-US" dirty="0"/>
              <a:t>)</a:t>
            </a:r>
          </a:p>
          <a:p>
            <a:pPr marL="273844" lvl="1" indent="-136922">
              <a:buFont typeface="Arial" pitchFamily="34" charset="0"/>
              <a:buChar char="•"/>
            </a:pPr>
            <a:r>
              <a:rPr lang="en-US" dirty="0" smtClean="0"/>
              <a:t>Human </a:t>
            </a:r>
            <a:r>
              <a:rPr lang="en-US" dirty="0"/>
              <a:t>place/role (hierarchy – superior to rest of Creation)</a:t>
            </a:r>
          </a:p>
          <a:p>
            <a:pPr marL="616744" lvl="2" indent="-136922">
              <a:buFont typeface="Arial" pitchFamily="34" charset="0"/>
              <a:buChar char="•"/>
            </a:pPr>
            <a:r>
              <a:rPr lang="en-US" dirty="0"/>
              <a:t>Ethical implications</a:t>
            </a:r>
          </a:p>
          <a:p>
            <a:pPr marL="616744" lvl="2" indent="-136922">
              <a:buFont typeface="Arial" pitchFamily="34" charset="0"/>
              <a:buChar char="•"/>
            </a:pPr>
            <a:r>
              <a:rPr lang="en-US" dirty="0"/>
              <a:t>“the cancer of the planet”/Goodness of human creativity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5150352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1297" y="-53579"/>
            <a:ext cx="8966597" cy="672584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8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57546" y="671352"/>
            <a:ext cx="6682055" cy="857250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latin typeface="Calibri" charset="0"/>
              </a:rPr>
              <a:t>“In </a:t>
            </a:r>
            <a:r>
              <a:rPr lang="en-US" sz="3000" dirty="0" err="1">
                <a:latin typeface="Calibri" charset="0"/>
              </a:rPr>
              <a:t>Bygdaby</a:t>
            </a:r>
            <a:r>
              <a:rPr lang="en-US" sz="3000" dirty="0">
                <a:latin typeface="Calibri" charset="0"/>
              </a:rPr>
              <a:t> the possibility of global warming was both deeply disturbing and almost completely invisible, simultaneously unimaginable and common knowledge.”</a:t>
            </a:r>
            <a:br>
              <a:rPr lang="en-US" sz="3000" dirty="0">
                <a:latin typeface="Calibri" charset="0"/>
              </a:rPr>
            </a:br>
            <a:r>
              <a:rPr lang="en-US" sz="3000" dirty="0">
                <a:latin typeface="Calibri" charset="0"/>
              </a:rPr>
              <a:t>Norgaard, 2011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858906"/>
              </p:ext>
            </p:extLst>
          </p:nvPr>
        </p:nvGraphicFramePr>
        <p:xfrm>
          <a:off x="3452117" y="2644497"/>
          <a:ext cx="5691883" cy="2326641"/>
        </p:xfrm>
        <a:graphic>
          <a:graphicData uri="http://schemas.openxmlformats.org/drawingml/2006/table">
            <a:tbl>
              <a:tblPr/>
              <a:tblGrid>
                <a:gridCol w="2503837"/>
                <a:gridCol w="3188046"/>
              </a:tblGrid>
              <a:tr h="57042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Disturbing </a:t>
                      </a: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Emotion</a:t>
                      </a:r>
                    </a:p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Psychological </a:t>
                      </a: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Principle</a:t>
                      </a:r>
                      <a:r>
                        <a:rPr lang="en-US" sz="2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Operating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53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Fear of future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Ontological security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52853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Guilt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Identity as a good person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52853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Helplesness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Need for self-efficacy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00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2" y="94320"/>
            <a:ext cx="8686800" cy="85725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What is a “religion &amp; science” issue?</a:t>
            </a:r>
            <a:endParaRPr lang="en-C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7371" y="951570"/>
            <a:ext cx="8476343" cy="419193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R&amp; S Mostly about  some form of Contested Integration?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Personal </a:t>
            </a:r>
            <a:r>
              <a:rPr lang="en-US" dirty="0"/>
              <a:t>experience:</a:t>
            </a:r>
          </a:p>
          <a:p>
            <a:pPr marL="273844" lvl="1" indent="-136922">
              <a:buFont typeface="Wingdings" pitchFamily="2" charset="2"/>
              <a:buChar char="§"/>
            </a:pPr>
            <a:r>
              <a:rPr lang="en-US" dirty="0"/>
              <a:t>Science as epistemic authority. And Arbitrator.</a:t>
            </a:r>
          </a:p>
          <a:p>
            <a:pPr marL="273844" lvl="1" indent="-136922">
              <a:buFont typeface="Wingdings" pitchFamily="2" charset="2"/>
              <a:buChar char="§"/>
            </a:pPr>
            <a:r>
              <a:rPr lang="en-US" dirty="0"/>
              <a:t>(Issue of  “moral causation” </a:t>
            </a:r>
          </a:p>
          <a:p>
            <a:pPr marL="273844" lvl="1" indent="-136922"/>
            <a:r>
              <a:rPr lang="en-US" dirty="0"/>
              <a:t>		Bible: </a:t>
            </a:r>
            <a:r>
              <a:rPr lang="en-CA" dirty="0"/>
              <a:t>2 Chronicles 7:14;  Qur’an: </a:t>
            </a:r>
            <a:r>
              <a:rPr lang="en-CA" dirty="0" err="1"/>
              <a:t>Sura</a:t>
            </a:r>
            <a:r>
              <a:rPr lang="en-CA" dirty="0"/>
              <a:t> 30:41) - </a:t>
            </a:r>
            <a:r>
              <a:rPr lang="en-US" dirty="0"/>
              <a:t>divine agency or Providence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b="1" dirty="0"/>
              <a:t>CC does challenge some aspects of religion/theology</a:t>
            </a:r>
          </a:p>
          <a:p>
            <a:pPr marL="273844" lvl="1" indent="-136922">
              <a:buFont typeface="Wingdings" pitchFamily="2" charset="2"/>
              <a:buChar char="§"/>
            </a:pPr>
            <a:r>
              <a:rPr lang="en-US" dirty="0"/>
              <a:t>Stability of our </a:t>
            </a:r>
            <a:r>
              <a:rPr lang="en-US" dirty="0" smtClean="0"/>
              <a:t>lives – creation </a:t>
            </a:r>
            <a:endParaRPr lang="en-US" dirty="0"/>
          </a:p>
          <a:p>
            <a:pPr marL="616744" lvl="2" indent="-136922">
              <a:spcBef>
                <a:spcPts val="225"/>
              </a:spcBef>
              <a:buFont typeface="Arial" pitchFamily="34" charset="0"/>
              <a:buChar char="•"/>
            </a:pPr>
            <a:r>
              <a:rPr lang="en-US" dirty="0"/>
              <a:t>but “ontological security” for secular folks too. – </a:t>
            </a:r>
            <a:r>
              <a:rPr lang="en-US" dirty="0" smtClean="0"/>
              <a:t>Norgaard</a:t>
            </a:r>
          </a:p>
          <a:p>
            <a:pPr marL="616744" lvl="2" indent="-136922">
              <a:spcBef>
                <a:spcPts val="225"/>
              </a:spcBef>
              <a:buFont typeface="Arial" pitchFamily="34" charset="0"/>
              <a:buChar char="•"/>
            </a:pPr>
            <a:endParaRPr lang="en-US" dirty="0"/>
          </a:p>
          <a:p>
            <a:pPr marL="273844" lvl="1" indent="-136922">
              <a:spcBef>
                <a:spcPts val="225"/>
              </a:spcBef>
              <a:buFont typeface="Wingdings" pitchFamily="2" charset="2"/>
              <a:buChar char="§"/>
            </a:pPr>
            <a:r>
              <a:rPr lang="en-US" dirty="0" smtClean="0"/>
              <a:t>Omnipotence </a:t>
            </a:r>
            <a:r>
              <a:rPr lang="en-US" dirty="0"/>
              <a:t>of the divine (the Creator)</a:t>
            </a:r>
            <a:endParaRPr lang="en-CA" dirty="0"/>
          </a:p>
          <a:p>
            <a:pPr marL="273844" lvl="1" indent="-136922">
              <a:spcBef>
                <a:spcPts val="225"/>
              </a:spcBef>
              <a:buFont typeface="Wingdings" pitchFamily="2" charset="2"/>
              <a:buChar char="§"/>
            </a:pPr>
            <a:r>
              <a:rPr lang="en-US" dirty="0"/>
              <a:t>Potency of humanity (the creature is not puny)</a:t>
            </a:r>
          </a:p>
          <a:p>
            <a:pPr marL="273844" lvl="1" indent="-136922">
              <a:spcBef>
                <a:spcPts val="225"/>
              </a:spcBef>
              <a:buFont typeface="Wingdings" pitchFamily="2" charset="2"/>
              <a:buChar char="§"/>
            </a:pPr>
            <a:r>
              <a:rPr lang="en-US" dirty="0"/>
              <a:t>Stability of Creation/Nature </a:t>
            </a:r>
          </a:p>
          <a:p>
            <a:pPr marL="616744" lvl="2" indent="-136922">
              <a:spcBef>
                <a:spcPts val="225"/>
              </a:spcBef>
              <a:buFont typeface="Wingdings" pitchFamily="2" charset="2"/>
              <a:buChar char="§"/>
            </a:pPr>
            <a:r>
              <a:rPr lang="en-US" dirty="0"/>
              <a:t>implications for character of the Creator?)</a:t>
            </a:r>
          </a:p>
          <a:p>
            <a:pPr marL="616744" lvl="2" indent="-136922">
              <a:spcBef>
                <a:spcPts val="225"/>
              </a:spcBef>
              <a:buFont typeface="Wingdings" pitchFamily="2" charset="2"/>
              <a:buChar char="§"/>
            </a:pPr>
            <a:r>
              <a:rPr lang="en-US" dirty="0"/>
              <a:t>Eschatology (apocalyptic, </a:t>
            </a:r>
            <a:r>
              <a:rPr lang="en-US" i="1" dirty="0" err="1"/>
              <a:t>kaliyuga</a:t>
            </a:r>
            <a:r>
              <a:rPr lang="en-US" dirty="0"/>
              <a:t>)</a:t>
            </a:r>
          </a:p>
          <a:p>
            <a:pPr marL="273844" lvl="1" indent="-136922">
              <a:buFont typeface="Arial" pitchFamily="34" charset="0"/>
              <a:buChar char="•"/>
            </a:pPr>
            <a:r>
              <a:rPr lang="en-US" dirty="0" smtClean="0"/>
              <a:t>Human </a:t>
            </a:r>
            <a:r>
              <a:rPr lang="en-US" dirty="0"/>
              <a:t>place/role (hierarchy – superior to rest of Creation)</a:t>
            </a:r>
          </a:p>
          <a:p>
            <a:pPr marL="616744" lvl="2" indent="-136922">
              <a:buFont typeface="Arial" pitchFamily="34" charset="0"/>
              <a:buChar char="•"/>
            </a:pPr>
            <a:r>
              <a:rPr lang="en-US" dirty="0"/>
              <a:t>Ethical implications</a:t>
            </a:r>
          </a:p>
          <a:p>
            <a:pPr marL="616744" lvl="2" indent="-136922">
              <a:buFont typeface="Arial" pitchFamily="34" charset="0"/>
              <a:buChar char="•"/>
            </a:pPr>
            <a:r>
              <a:rPr lang="en-US" dirty="0"/>
              <a:t>“the cancer of the planet”/Goodness of human creativity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507562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and why will religious people accord credibility to scientists?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7511"/>
            <a:ext cx="8229600" cy="27771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What can we learn from the following research?</a:t>
            </a:r>
          </a:p>
          <a:p>
            <a:r>
              <a:rPr lang="en-US" dirty="0" smtClean="0"/>
              <a:t>Study by Brulle, Carmichael &amp; Jenkins (2012)</a:t>
            </a:r>
          </a:p>
          <a:p>
            <a:r>
              <a:rPr lang="en-US" dirty="0" smtClean="0"/>
              <a:t>Study by </a:t>
            </a:r>
            <a:r>
              <a:rPr lang="en-US" dirty="0" err="1" smtClean="0"/>
              <a:t>Gauchat</a:t>
            </a:r>
            <a:r>
              <a:rPr lang="en-US" dirty="0" smtClean="0"/>
              <a:t> (2015)</a:t>
            </a:r>
          </a:p>
          <a:p>
            <a:r>
              <a:rPr lang="en-US" dirty="0" smtClean="0"/>
              <a:t>3 studies (unpublished) by King’s faculty (RHD &amp; Willson) and undergrads (Ashley Fischer, Elisa </a:t>
            </a:r>
            <a:r>
              <a:rPr lang="en-US" dirty="0" err="1" smtClean="0"/>
              <a:t>Benterud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4917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2303748" y="0"/>
          <a:ext cx="5346594" cy="8111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name="Acrobat Document" r:id="rId3" imgW="4180952" imgH="6342857" progId="AcroExch.Document.7">
                  <p:embed/>
                </p:oleObj>
              </mc:Choice>
              <mc:Fallback>
                <p:oleObj name="Acrobat Document" r:id="rId3" imgW="4180952" imgH="6342857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3748" y="0"/>
                        <a:ext cx="5346594" cy="81112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164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789553"/>
            <a:ext cx="6791645" cy="42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686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What drives these changes in public opinion?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CA" dirty="0" smtClean="0"/>
              <a:t>Hypotheses: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CA" dirty="0" smtClean="0"/>
              <a:t>Extreme Weather events?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CA" dirty="0" smtClean="0"/>
              <a:t>Scientific information?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CA" dirty="0" smtClean="0"/>
              <a:t>Amt of Media coverage?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CA" dirty="0" smtClean="0"/>
              <a:t>Environmental Advocacy (reported in mass media)?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CA" dirty="0" smtClean="0"/>
              <a:t>Elite political cues (</a:t>
            </a:r>
            <a:r>
              <a:rPr lang="en-CA" dirty="0" err="1" smtClean="0"/>
              <a:t>stmts</a:t>
            </a:r>
            <a:r>
              <a:rPr lang="en-CA" dirty="0" smtClean="0"/>
              <a:t> from your party one believes)?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6463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Does public opinion follow….?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CA" dirty="0" smtClean="0"/>
              <a:t>Hypotheses: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CA" strike="sngStrike" dirty="0" smtClean="0"/>
              <a:t>Extreme Weather events?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CA" strike="sngStrike" dirty="0" smtClean="0"/>
              <a:t>Scientific information?</a:t>
            </a:r>
            <a:r>
              <a:rPr lang="en-CA" dirty="0" smtClean="0"/>
              <a:t> 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CA" dirty="0" smtClean="0"/>
              <a:t>Amt of Media coverage? - </a:t>
            </a:r>
            <a:r>
              <a:rPr lang="en-CA" dirty="0" smtClean="0">
                <a:solidFill>
                  <a:srgbClr val="FF0000"/>
                </a:solidFill>
              </a:rPr>
              <a:t>YES</a:t>
            </a:r>
            <a:endParaRPr lang="en-CA" dirty="0" smtClean="0"/>
          </a:p>
          <a:p>
            <a:pPr marL="728663" lvl="1" indent="-385763">
              <a:buFont typeface="+mj-lt"/>
              <a:buAutoNum type="arabicPeriod"/>
            </a:pPr>
            <a:r>
              <a:rPr lang="en-CA" strike="sngStrike" dirty="0" smtClean="0"/>
              <a:t>Environmental Advocacy (reported in mass media)? </a:t>
            </a:r>
            <a:endParaRPr lang="en-CA" dirty="0" smtClean="0"/>
          </a:p>
          <a:p>
            <a:pPr marL="728663" lvl="1" indent="-385763">
              <a:buFont typeface="+mj-lt"/>
              <a:buAutoNum type="arabicPeriod"/>
            </a:pPr>
            <a:r>
              <a:rPr lang="en-CA" dirty="0" smtClean="0"/>
              <a:t>Elite political cues (</a:t>
            </a:r>
            <a:r>
              <a:rPr lang="en-CA" dirty="0" err="1" smtClean="0"/>
              <a:t>stmts</a:t>
            </a:r>
            <a:r>
              <a:rPr lang="en-CA" dirty="0" smtClean="0"/>
              <a:t> from the party one believes)? – </a:t>
            </a:r>
            <a:r>
              <a:rPr lang="en-CA" dirty="0" smtClean="0">
                <a:solidFill>
                  <a:srgbClr val="FF0000"/>
                </a:solidFill>
              </a:rPr>
              <a:t>YES, YES, YES.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1394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646" y="519522"/>
            <a:ext cx="6487201" cy="421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149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44" y="-85988"/>
            <a:ext cx="4074117" cy="26217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4130" y="1132140"/>
            <a:ext cx="4233882" cy="2381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12" y="2535723"/>
            <a:ext cx="56896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3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309733"/>
              </p:ext>
            </p:extLst>
          </p:nvPr>
        </p:nvGraphicFramePr>
        <p:xfrm>
          <a:off x="2641601" y="296290"/>
          <a:ext cx="6324071" cy="9484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8" name="Acrobat Document" r:id="rId3" imgW="4114709" imgH="6172031" progId="AcroExch.Document.DC">
                  <p:embed/>
                </p:oleObj>
              </mc:Choice>
              <mc:Fallback>
                <p:oleObj name="Acrobat Document" r:id="rId3" imgW="4114709" imgH="617203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41601" y="296290"/>
                        <a:ext cx="6324071" cy="9484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people “trust” science? (PUS)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67" y="1063230"/>
            <a:ext cx="8449733" cy="408027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600" b="1" dirty="0" smtClean="0"/>
              <a:t>Three explanations why people don’t “understand” science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Deficit model- knowledge is lacking</a:t>
            </a:r>
          </a:p>
          <a:p>
            <a:pPr marL="914400" lvl="1" indent="-514350"/>
            <a:r>
              <a:rPr lang="en-US" dirty="0" smtClean="0"/>
              <a:t>increasing scientific literacy will help people understand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Schemes of interpretation - social &amp; cultural factors (group membership, media framing, affect, political ideology) impact understanding</a:t>
            </a:r>
            <a:endParaRPr lang="en-US" dirty="0"/>
          </a:p>
          <a:p>
            <a:pPr marL="914400" lvl="1" indent="-514350"/>
            <a:r>
              <a:rPr lang="en-US" dirty="0" smtClean="0"/>
              <a:t>However, this model eventually concludes that sociocultural factors </a:t>
            </a:r>
            <a:r>
              <a:rPr lang="en-US" dirty="0"/>
              <a:t>are critical </a:t>
            </a:r>
            <a:r>
              <a:rPr lang="en-US" i="1" dirty="0"/>
              <a:t>only </a:t>
            </a:r>
            <a:r>
              <a:rPr lang="en-US" dirty="0" err="1" smtClean="0"/>
              <a:t>bec</a:t>
            </a:r>
            <a:r>
              <a:rPr lang="en-US" dirty="0" smtClean="0"/>
              <a:t> of the lack of requisite </a:t>
            </a:r>
            <a:r>
              <a:rPr lang="en-US" dirty="0"/>
              <a:t>knowledge and </a:t>
            </a:r>
            <a:r>
              <a:rPr lang="en-US" dirty="0" smtClean="0"/>
              <a:t>information</a:t>
            </a:r>
          </a:p>
          <a:p>
            <a:pPr marL="914400" lvl="1" indent="-514350"/>
            <a:r>
              <a:rPr lang="en-US" dirty="0" smtClean="0"/>
              <a:t>Ignores most research in science education that people </a:t>
            </a:r>
            <a:r>
              <a:rPr lang="en-US" i="1" dirty="0" smtClean="0"/>
              <a:t>construct</a:t>
            </a:r>
            <a:r>
              <a:rPr lang="en-US" dirty="0" smtClean="0"/>
              <a:t> their understandings in the interplay of past understandings and current learning (Piaget – processes of </a:t>
            </a:r>
            <a:r>
              <a:rPr lang="en-US" i="1" dirty="0" smtClean="0"/>
              <a:t>accommodation</a:t>
            </a:r>
            <a:r>
              <a:rPr lang="en-US" dirty="0" smtClean="0"/>
              <a:t> and </a:t>
            </a:r>
            <a:r>
              <a:rPr lang="en-US" i="1" dirty="0" err="1" smtClean="0"/>
              <a:t>assimiliation</a:t>
            </a:r>
            <a:r>
              <a:rPr lang="en-US" i="1" dirty="0" smtClean="0"/>
              <a:t>)</a:t>
            </a:r>
            <a:endParaRPr lang="en-US" dirty="0" smtClean="0"/>
          </a:p>
          <a:p>
            <a:pPr marL="914400" lvl="1" indent="-514350"/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Public </a:t>
            </a:r>
            <a:r>
              <a:rPr lang="en-US" dirty="0"/>
              <a:t>perceptions of science are formed in a field of </a:t>
            </a:r>
            <a:r>
              <a:rPr lang="en-US" dirty="0" smtClean="0"/>
              <a:t>relationships between </a:t>
            </a:r>
            <a:r>
              <a:rPr lang="en-US" dirty="0"/>
              <a:t>the individual and social environment that include </a:t>
            </a:r>
            <a:r>
              <a:rPr lang="en-US" dirty="0" smtClean="0"/>
              <a:t>discursive claims </a:t>
            </a:r>
            <a:r>
              <a:rPr lang="en-US" dirty="0"/>
              <a:t>about the </a:t>
            </a:r>
            <a:r>
              <a:rPr lang="en-US" i="1" dirty="0"/>
              <a:t>cultural image of </a:t>
            </a:r>
            <a:r>
              <a:rPr lang="en-US" i="1" dirty="0" smtClean="0"/>
              <a:t>science. </a:t>
            </a:r>
          </a:p>
          <a:p>
            <a:pPr marL="914400" lvl="1" indent="-514350"/>
            <a:r>
              <a:rPr lang="en-US" i="1" dirty="0" smtClean="0"/>
              <a:t>For example, </a:t>
            </a:r>
            <a:r>
              <a:rPr lang="en-US" dirty="0" smtClean="0"/>
              <a:t> if religious authorities say scientists are enemies of faith…</a:t>
            </a:r>
          </a:p>
          <a:p>
            <a:pPr marL="914400" lvl="1" indent="-514350"/>
            <a:r>
              <a:rPr lang="en-US" i="1" dirty="0" smtClean="0"/>
              <a:t>For example, </a:t>
            </a:r>
            <a:r>
              <a:rPr lang="en-US" dirty="0" smtClean="0"/>
              <a:t>if political affiliations say scientists are lying… </a:t>
            </a:r>
          </a:p>
          <a:p>
            <a:pPr marL="914400" lvl="1" indent="-514350"/>
            <a:endParaRPr lang="en-US" dirty="0"/>
          </a:p>
          <a:p>
            <a:pPr marL="0" indent="0">
              <a:buNone/>
            </a:pPr>
            <a:r>
              <a:rPr lang="en-US" b="1" dirty="0" smtClean="0"/>
              <a:t>Any of these three explanations can be part of polarization on issues of science (climate, stem cells, </a:t>
            </a:r>
            <a:r>
              <a:rPr lang="en-US" b="1" dirty="0" err="1" smtClean="0"/>
              <a:t>etc</a:t>
            </a:r>
            <a:r>
              <a:rPr lang="en-US" b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82909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Studied tested 3 hypotheses for “polarization”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left-right polarization along a single latent </a:t>
            </a:r>
            <a:r>
              <a:rPr lang="en-US" dirty="0" smtClean="0"/>
              <a:t>dimension (i.e</a:t>
            </a:r>
            <a:r>
              <a:rPr lang="en-US" dirty="0"/>
              <a:t>., liberal-conservative views</a:t>
            </a:r>
            <a:r>
              <a:rPr lang="en-US" dirty="0" smtClean="0"/>
              <a:t>).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conflict </a:t>
            </a:r>
            <a:r>
              <a:rPr lang="en-US" dirty="0"/>
              <a:t>between </a:t>
            </a:r>
            <a:r>
              <a:rPr lang="en-US" dirty="0" smtClean="0"/>
              <a:t>traditional (religious) and </a:t>
            </a:r>
            <a:r>
              <a:rPr lang="en-US" dirty="0"/>
              <a:t>secular </a:t>
            </a:r>
            <a:r>
              <a:rPr lang="en-US" dirty="0" smtClean="0"/>
              <a:t>worldviews (known as the “culture wars” in US)  context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polarization is multidimensional and dynamic.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72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Gauchat</a:t>
            </a:r>
            <a:r>
              <a:rPr lang="en-US" dirty="0" smtClean="0"/>
              <a:t>-conclusions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Not simple:</a:t>
            </a:r>
          </a:p>
          <a:p>
            <a:pPr lvl="1"/>
            <a:r>
              <a:rPr lang="en-US" dirty="0" smtClean="0"/>
              <a:t>Not left/right or traditional/secular</a:t>
            </a:r>
          </a:p>
          <a:p>
            <a:r>
              <a:rPr lang="en-US" dirty="0" smtClean="0"/>
              <a:t>People with good understandings of science often more deeply entrenched their polarization.</a:t>
            </a:r>
          </a:p>
          <a:p>
            <a:r>
              <a:rPr lang="en-US" dirty="0" smtClean="0"/>
              <a:t>Therefore, 3. and C were most accurate:</a:t>
            </a:r>
          </a:p>
          <a:p>
            <a:pPr lvl="1"/>
            <a:r>
              <a:rPr lang="en-US" dirty="0" smtClean="0"/>
              <a:t>C: “</a:t>
            </a:r>
            <a:r>
              <a:rPr lang="en-US" dirty="0"/>
              <a:t>polarization is multidimensional and </a:t>
            </a:r>
            <a:r>
              <a:rPr lang="en-US" dirty="0" smtClean="0"/>
              <a:t>dynamic”</a:t>
            </a:r>
          </a:p>
          <a:p>
            <a:pPr lvl="1"/>
            <a:r>
              <a:rPr lang="en-US" dirty="0" smtClean="0"/>
              <a:t>3. the </a:t>
            </a:r>
            <a:r>
              <a:rPr lang="en-US" i="1" dirty="0"/>
              <a:t>cultural image of </a:t>
            </a:r>
            <a:r>
              <a:rPr lang="en-US" i="1" dirty="0" smtClean="0"/>
              <a:t>science</a:t>
            </a:r>
            <a:r>
              <a:rPr lang="en-US" dirty="0" smtClean="0"/>
              <a:t> matters most in people’s trust levels, and the cultural image is based on social group affiliation and authorities.</a:t>
            </a:r>
          </a:p>
          <a:p>
            <a:pPr lvl="2"/>
            <a:r>
              <a:rPr lang="en-US" i="1" dirty="0" smtClean="0"/>
              <a:t>In other words, </a:t>
            </a:r>
            <a:r>
              <a:rPr lang="en-US" dirty="0" smtClean="0"/>
              <a:t> trust is “science” is a matter of legitimization (a process) of “epistemic authority” and not a matter of literacy, or </a:t>
            </a:r>
            <a:endParaRPr lang="en-US" i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908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CA" sz="2400" b="1" dirty="0"/>
              <a:t>Climate Change, Science, and Faith</a:t>
            </a:r>
            <a:endParaRPr lang="en-CA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402" y="1063229"/>
            <a:ext cx="7380698" cy="408027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Three Studies:</a:t>
            </a:r>
          </a:p>
          <a:p>
            <a:pPr marL="356235" lvl="5" indent="-219075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</a:pPr>
            <a:r>
              <a:rPr lang="en-GB" b="1" i="1" dirty="0" smtClean="0"/>
              <a:t>SCIO Visiting Scholar in Science and Religion</a:t>
            </a:r>
            <a:r>
              <a:rPr lang="en-GB" dirty="0" smtClean="0"/>
              <a:t>, associated with Wycliffe Hall in Oxford, UK </a:t>
            </a:r>
            <a:r>
              <a:rPr lang="en-US" dirty="0" smtClean="0"/>
              <a:t>	</a:t>
            </a:r>
          </a:p>
          <a:p>
            <a:pPr marL="694373" lvl="1" indent="-385763">
              <a:buNone/>
            </a:pPr>
            <a:r>
              <a:rPr lang="en-US" dirty="0" smtClean="0"/>
              <a:t>SI:  </a:t>
            </a:r>
            <a:r>
              <a:rPr lang="en-US" dirty="0" err="1" smtClean="0"/>
              <a:t>Edmontonians</a:t>
            </a:r>
            <a:r>
              <a:rPr lang="en-US" dirty="0" smtClean="0"/>
              <a:t> Talk about Faith, Science, &amp; Climate Change</a:t>
            </a:r>
          </a:p>
          <a:p>
            <a:pPr marL="1105853" lvl="4" indent="-385763"/>
            <a:r>
              <a:rPr lang="en-US" dirty="0" smtClean="0"/>
              <a:t>Edmonton Interfaith Centre </a:t>
            </a:r>
          </a:p>
          <a:p>
            <a:pPr marL="1105853" lvl="4" indent="-385763"/>
            <a:r>
              <a:rPr lang="en-US" dirty="0" smtClean="0"/>
              <a:t>Ashley Fischer &amp; Randolph Haluza-DeLay</a:t>
            </a:r>
          </a:p>
          <a:p>
            <a:pPr marL="1105853" lvl="4" indent="-385763"/>
            <a:r>
              <a:rPr lang="en-US" dirty="0" smtClean="0"/>
              <a:t>Interviews </a:t>
            </a:r>
          </a:p>
          <a:p>
            <a:pPr marL="694373" lvl="1" indent="-385763">
              <a:buNone/>
            </a:pPr>
            <a:endParaRPr lang="en-US" dirty="0" smtClean="0"/>
          </a:p>
          <a:p>
            <a:pPr marL="694373" lvl="1" indent="-385763">
              <a:buNone/>
            </a:pPr>
            <a:r>
              <a:rPr lang="en-US" dirty="0" smtClean="0"/>
              <a:t>S2: What’s in Faith-based Climate Statements?</a:t>
            </a:r>
          </a:p>
          <a:p>
            <a:pPr marL="1105853" lvl="4" indent="-385763"/>
            <a:r>
              <a:rPr lang="en-US" dirty="0" smtClean="0"/>
              <a:t>Randolph Haluza-DeLay &amp; Elisa Benterud</a:t>
            </a:r>
          </a:p>
          <a:p>
            <a:pPr marL="1105853" lvl="4" indent="-385763"/>
            <a:r>
              <a:rPr lang="en-US" dirty="0" smtClean="0"/>
              <a:t>Content analysis</a:t>
            </a:r>
          </a:p>
          <a:p>
            <a:pPr marL="1105853" lvl="4" indent="-385763"/>
            <a:r>
              <a:rPr lang="en-US" dirty="0" smtClean="0"/>
              <a:t>Intl Society for Study of Religion, Culture &amp; Nature</a:t>
            </a:r>
          </a:p>
          <a:p>
            <a:pPr marL="1105853" lvl="4" indent="-385763"/>
            <a:endParaRPr lang="en-US" dirty="0" smtClean="0"/>
          </a:p>
          <a:p>
            <a:pPr marL="694373" lvl="1" indent="-385763">
              <a:buNone/>
            </a:pPr>
            <a:r>
              <a:rPr lang="en-US" dirty="0" smtClean="0"/>
              <a:t>S3: Climate Communication Efficacy – survey of students @ The King’s U</a:t>
            </a:r>
          </a:p>
          <a:p>
            <a:pPr marL="1105853" lvl="4" indent="-385763"/>
            <a:r>
              <a:rPr lang="en-US" dirty="0" smtClean="0"/>
              <a:t>Randolph Haluza-DeLay, Leanne Wilson, Katherine </a:t>
            </a:r>
            <a:r>
              <a:rPr lang="en-US" dirty="0" err="1" smtClean="0"/>
              <a:t>Hayhoe</a:t>
            </a:r>
            <a:r>
              <a:rPr lang="en-US" dirty="0" smtClean="0"/>
              <a:t>, Doug </a:t>
            </a:r>
            <a:r>
              <a:rPr lang="en-US" dirty="0" err="1" smtClean="0"/>
              <a:t>Hayoe</a:t>
            </a:r>
            <a:r>
              <a:rPr lang="en-US" dirty="0" smtClean="0"/>
              <a:t> </a:t>
            </a:r>
          </a:p>
          <a:p>
            <a:pPr marL="1105853" lvl="4" indent="-385763"/>
            <a:r>
              <a:rPr lang="en-US" dirty="0" smtClean="0"/>
              <a:t>Survey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Oxford 3-S&amp;R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788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4704" y="109955"/>
            <a:ext cx="6172200" cy="8572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75" dirty="0"/>
              <a:t>Questions for </a:t>
            </a:r>
            <a:r>
              <a:rPr lang="en-US" sz="3075" dirty="0" smtClean="0"/>
              <a:t>reflection (Pick 1)</a:t>
            </a:r>
            <a:endParaRPr lang="en-CA" sz="3075" dirty="0"/>
          </a:p>
        </p:txBody>
      </p:sp>
      <p:sp>
        <p:nvSpPr>
          <p:cNvPr id="4" name="TextBox 3"/>
          <p:cNvSpPr txBox="1"/>
          <p:nvPr/>
        </p:nvSpPr>
        <p:spPr>
          <a:xfrm>
            <a:off x="264704" y="697706"/>
            <a:ext cx="5180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2000" dirty="0"/>
              <a:t>In your view, what moral issues does climate change present to your own faith community</a:t>
            </a:r>
            <a:r>
              <a:rPr lang="en-US" sz="2000" dirty="0" smtClean="0"/>
              <a:t>? How does science operate in the “solving” of the </a:t>
            </a:r>
            <a:r>
              <a:rPr lang="en-US" sz="2000" b="1" u="sng" dirty="0" smtClean="0"/>
              <a:t>moral</a:t>
            </a:r>
            <a:r>
              <a:rPr lang="en-US" sz="2000" dirty="0" smtClean="0"/>
              <a:t> issue that is climate change? 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2000" dirty="0" smtClean="0"/>
              <a:t>When </a:t>
            </a:r>
            <a:r>
              <a:rPr lang="en-US" sz="2000" dirty="0"/>
              <a:t>and why will religious people accord credibility to scientists on the serious issues of our day, like climate change</a:t>
            </a:r>
            <a:r>
              <a:rPr lang="en-US" sz="2000" dirty="0" smtClean="0"/>
              <a:t>? (draw on the research!)</a:t>
            </a:r>
            <a:endParaRPr lang="en-US" sz="2000" dirty="0"/>
          </a:p>
          <a:p>
            <a:pPr marL="257175" indent="-257175">
              <a:buFont typeface="+mj-lt"/>
              <a:buAutoNum type="arabicPeriod"/>
            </a:pPr>
            <a:endParaRPr lang="en-US" sz="2000" dirty="0" smtClean="0"/>
          </a:p>
        </p:txBody>
      </p:sp>
      <p:pic>
        <p:nvPicPr>
          <p:cNvPr id="5" name="Picture 1" descr="C:\Users\RHD\Desktop\climate docs\What the planet needs-Dalai La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303" y="0"/>
            <a:ext cx="3698697" cy="26044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4704" y="3493817"/>
            <a:ext cx="88871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3. What </a:t>
            </a:r>
            <a:r>
              <a:rPr lang="en-US" sz="2000" dirty="0"/>
              <a:t>would Mary Midgely say about what </a:t>
            </a:r>
            <a:r>
              <a:rPr lang="en-US" sz="2000" dirty="0" smtClean="0"/>
              <a:t>you’ve heard today, the role of science in saving us from changing climate…?</a:t>
            </a:r>
          </a:p>
          <a:p>
            <a:endParaRPr lang="en-US" sz="2000" dirty="0"/>
          </a:p>
          <a:p>
            <a:r>
              <a:rPr lang="en-US" sz="2000" dirty="0" smtClean="0"/>
              <a:t>4. Does recognition of being in The Anthropocene (global ecological crisis caused by humans) affect your theology?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8146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800000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Anthropocene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C:\Users\RHD\Dropbox\Graphics-related\Envtal-related GRAPHICS\Anthropocene - 24 indicato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7440" y="1130005"/>
            <a:ext cx="5092908" cy="388157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3200" y="1063229"/>
            <a:ext cx="17942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Global-scale declining ecological conditions (mostly human-causation). From paper published in 2004, updated 2013 by Will Steffen (ref available upon request!)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08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4598268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CA" sz="2700" dirty="0" smtClean="0"/>
              <a:t>Examples of Cosmological </a:t>
            </a:r>
            <a:r>
              <a:rPr lang="en-CA" sz="2700" dirty="0"/>
              <a:t>Attention to CC:</a:t>
            </a:r>
            <a:br>
              <a:rPr lang="en-CA" sz="2700" dirty="0"/>
            </a:br>
            <a:endParaRPr lang="en-CA" sz="2700" dirty="0"/>
          </a:p>
        </p:txBody>
      </p:sp>
      <p:pic>
        <p:nvPicPr>
          <p:cNvPr id="3074" name="Picture 2" descr="C:\Users\RHD\Documents\Graphics-related\BookCovers\Northcott-MoralClimate(cover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2" y="1167595"/>
            <a:ext cx="2193131" cy="3557588"/>
          </a:xfrm>
          <a:prstGeom prst="rect">
            <a:avLst/>
          </a:prstGeom>
          <a:noFill/>
        </p:spPr>
      </p:pic>
      <p:pic>
        <p:nvPicPr>
          <p:cNvPr id="3075" name="Picture 3" descr="C:\Users\RHD\Dropbox\aRANDY\RESEARCH\Climate Change&amp;Religion(R&amp;CC_FOLDER)\McFague-Climate for WarmingCO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8" y="2949792"/>
            <a:ext cx="2307431" cy="3571875"/>
          </a:xfrm>
          <a:prstGeom prst="rect">
            <a:avLst/>
          </a:prstGeom>
          <a:noFill/>
        </p:spPr>
      </p:pic>
      <p:pic>
        <p:nvPicPr>
          <p:cNvPr id="3077" name="Picture 5" descr="C:\Users\RHD\Desktop\Primavesi-COVER-Gaia&amp;Clima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6462" y="357505"/>
            <a:ext cx="2014538" cy="3078956"/>
          </a:xfrm>
          <a:prstGeom prst="rect">
            <a:avLst/>
          </a:prstGeom>
          <a:noFill/>
        </p:spPr>
      </p:pic>
      <p:pic>
        <p:nvPicPr>
          <p:cNvPr id="3078" name="Picture 6" descr="C:\Users\RHD\Desktop\Echlin-Climate&amp;ChristCOV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0771" y="2625756"/>
            <a:ext cx="1850231" cy="2971800"/>
          </a:xfrm>
          <a:prstGeom prst="rect">
            <a:avLst/>
          </a:prstGeom>
          <a:noFill/>
        </p:spPr>
      </p:pic>
      <p:pic>
        <p:nvPicPr>
          <p:cNvPr id="3079" name="Picture 7" descr="C:\Users\RHD\Desktop\Cover-Hayhoe-Climate for Chan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7994" y="1221600"/>
            <a:ext cx="1714500" cy="22860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0F288CD3-AFCD-44DC-9B89-41739A91A81F}" type="slidenum">
              <a:rPr lang="en-CA" smtClean="0"/>
              <a:pPr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6158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58441"/>
            <a:ext cx="3367123" cy="508022"/>
          </a:xfrm>
        </p:spPr>
      </p:pic>
      <p:pic>
        <p:nvPicPr>
          <p:cNvPr id="1026" name="Picture 2" descr="Image result for world council of churc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90" y="1521695"/>
            <a:ext cx="4572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limate action network ca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6" y="3807396"/>
            <a:ext cx="4227994" cy="120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itizens for public just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71" y="3200928"/>
            <a:ext cx="1017621" cy="15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&quot;development &amp; Peace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184" y="3702939"/>
            <a:ext cx="3306816" cy="141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52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800000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Research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4" descr="Cover-R&amp;CC myboo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7287" y="879775"/>
            <a:ext cx="2849063" cy="42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4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communicates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Why denial of climate science?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62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http://www.bloomberg.com/graphics/2015-whats-warming-the-world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2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3562380" cy="16228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Climate Change (by the science)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06" y="51453"/>
            <a:ext cx="4290231" cy="5092047"/>
          </a:xfrm>
        </p:spPr>
      </p:pic>
    </p:spTree>
    <p:extLst>
      <p:ext uri="{BB962C8B-B14F-4D97-AF65-F5344CB8AC3E}">
        <p14:creationId xmlns:p14="http://schemas.microsoft.com/office/powerpoint/2010/main" val="311680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err="1"/>
              <a:t>Relig</a:t>
            </a:r>
            <a:r>
              <a:rPr lang="en-US" sz="2700" dirty="0"/>
              <a:t> &amp;Climate Change – at odds?</a:t>
            </a:r>
            <a:endParaRPr lang="en-CA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1063229"/>
            <a:ext cx="5477329" cy="3713336"/>
          </a:xfrm>
        </p:spPr>
        <p:txBody>
          <a:bodyPr>
            <a:normAutofit fontScale="85000" lnSpcReduction="20000"/>
          </a:bodyPr>
          <a:lstStyle/>
          <a:p>
            <a:r>
              <a:rPr lang="en-US" sz="2100" dirty="0"/>
              <a:t>Popular Narrative:</a:t>
            </a:r>
          </a:p>
          <a:p>
            <a:pPr lvl="1"/>
            <a:r>
              <a:rPr lang="en-US" sz="2100" dirty="0"/>
              <a:t>Religious/Christians dispute global climate change</a:t>
            </a:r>
          </a:p>
          <a:p>
            <a:pPr lvl="1"/>
            <a:r>
              <a:rPr lang="en-US" sz="2100" dirty="0" err="1" smtClean="0">
                <a:hlinkClick r:id="rId3"/>
              </a:rPr>
              <a:t>Youtube</a:t>
            </a:r>
            <a:r>
              <a:rPr lang="en-US" sz="2100" dirty="0" smtClean="0">
                <a:hlinkClick r:id="rId3"/>
              </a:rPr>
              <a:t> clip-KH &amp;  </a:t>
            </a:r>
            <a:r>
              <a:rPr lang="en-US" sz="2100" dirty="0" err="1" smtClean="0">
                <a:hlinkClick r:id="rId3"/>
              </a:rPr>
              <a:t>YoLD</a:t>
            </a:r>
            <a:r>
              <a:rPr lang="en-US" sz="2100" dirty="0" smtClean="0">
                <a:hlinkClick r:id="rId3"/>
              </a:rPr>
              <a:t>?</a:t>
            </a:r>
            <a:endParaRPr lang="en-US" sz="2100" dirty="0"/>
          </a:p>
          <a:p>
            <a:r>
              <a:rPr lang="en-US" sz="2100" dirty="0"/>
              <a:t>Better Narrative:</a:t>
            </a:r>
          </a:p>
          <a:p>
            <a:pPr lvl="1"/>
            <a:r>
              <a:rPr lang="en-US" sz="2100" i="1" dirty="0"/>
              <a:t>“We are pessimistic, because we pay too much attention to </a:t>
            </a:r>
            <a:r>
              <a:rPr lang="en-US" sz="2100" i="1" u="sng" dirty="0" smtClean="0"/>
              <a:t>American</a:t>
            </a:r>
            <a:r>
              <a:rPr lang="en-US" sz="2100" i="1" dirty="0" smtClean="0"/>
              <a:t>    </a:t>
            </a:r>
            <a:r>
              <a:rPr lang="en-US" sz="2100" i="1" u="sng" dirty="0"/>
              <a:t>evangelicals</a:t>
            </a:r>
            <a:r>
              <a:rPr lang="en-US" sz="2100" i="1" dirty="0"/>
              <a:t>.”</a:t>
            </a:r>
          </a:p>
          <a:p>
            <a:pPr lvl="1"/>
            <a:endParaRPr lang="en-US" sz="2100" dirty="0"/>
          </a:p>
          <a:p>
            <a:pPr lvl="1"/>
            <a:r>
              <a:rPr lang="en-US" sz="2100" dirty="0"/>
              <a:t>NOT </a:t>
            </a:r>
            <a:r>
              <a:rPr lang="en-US" sz="2100" dirty="0" smtClean="0"/>
              <a:t>true of </a:t>
            </a:r>
            <a:r>
              <a:rPr lang="en-US" sz="2100" dirty="0"/>
              <a:t>Worldwide Evangelicals (WEA)</a:t>
            </a:r>
          </a:p>
          <a:p>
            <a:pPr lvl="1"/>
            <a:r>
              <a:rPr lang="en-US" sz="2100" dirty="0"/>
              <a:t>NOT of other </a:t>
            </a:r>
            <a:r>
              <a:rPr lang="en-US" sz="2100" dirty="0" smtClean="0"/>
              <a:t>USA Christians </a:t>
            </a:r>
            <a:r>
              <a:rPr lang="en-US" sz="2100" dirty="0"/>
              <a:t>(60+%=the majority)</a:t>
            </a:r>
          </a:p>
          <a:p>
            <a:pPr lvl="1"/>
            <a:r>
              <a:rPr lang="en-US" sz="2100" dirty="0"/>
              <a:t>Political ideology more salient variable in almost all studies.</a:t>
            </a:r>
          </a:p>
          <a:p>
            <a:pPr lvl="1"/>
            <a:r>
              <a:rPr lang="en-US" sz="2100" dirty="0"/>
              <a:t>Simplification of “religion” in most studies.</a:t>
            </a:r>
          </a:p>
          <a:p>
            <a:pPr lvl="1"/>
            <a:endParaRPr lang="en-US" dirty="0" smtClean="0"/>
          </a:p>
          <a:p>
            <a:pPr lvl="1"/>
            <a:endParaRPr lang="en-CA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7451978"/>
              </p:ext>
            </p:extLst>
          </p:nvPr>
        </p:nvGraphicFramePr>
        <p:xfrm>
          <a:off x="5515429" y="903572"/>
          <a:ext cx="3458332" cy="492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" name="Acrobat Document" r:id="rId4" imgW="4590884" imgH="6534012" progId="AcroExch.Document.DC">
                  <p:embed/>
                </p:oleObj>
              </mc:Choice>
              <mc:Fallback>
                <p:oleObj name="Acrobat Document" r:id="rId4" imgW="4590884" imgH="653401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15429" y="903572"/>
                        <a:ext cx="3458332" cy="492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246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e8974ed-8e03-4bd7-b5f8-5de38a52af97">D5RSAZHEURYW-162-51</_dlc_DocId>
    <_dlc_DocIdUrl xmlns="ae8974ed-8e03-4bd7-b5f8-5de38a52af97">
      <Url>https://sharepoint.kingsu.ca/advc/mktg/_layouts/DocIdRedir.aspx?ID=D5RSAZHEURYW-162-51</Url>
      <Description>D5RSAZHEURYW-162-51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37F502E27A014E9FEEDBF0E3BD9552" ma:contentTypeVersion="0" ma:contentTypeDescription="Create a new document." ma:contentTypeScope="" ma:versionID="6f78b7795347f8b8331d001923df84a0">
  <xsd:schema xmlns:xsd="http://www.w3.org/2001/XMLSchema" xmlns:xs="http://www.w3.org/2001/XMLSchema" xmlns:p="http://schemas.microsoft.com/office/2006/metadata/properties" xmlns:ns2="ae8974ed-8e03-4bd7-b5f8-5de38a52af97" targetNamespace="http://schemas.microsoft.com/office/2006/metadata/properties" ma:root="true" ma:fieldsID="d3fa23a9ffa593ff8a631f67bd04eb70" ns2:_="">
    <xsd:import namespace="ae8974ed-8e03-4bd7-b5f8-5de38a52af9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8974ed-8e03-4bd7-b5f8-5de38a52af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607B04-0751-41C8-B2B3-A38080F7B5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364D23-E833-4B7F-8C05-1703785DD6A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00CF8FA-A640-4EAB-BD9B-34FA43F2C86D}">
  <ds:schemaRefs>
    <ds:schemaRef ds:uri="ae8974ed-8e03-4bd7-b5f8-5de38a52af97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openxmlformats.org/package/2006/metadata/core-properties"/>
  </ds:schemaRefs>
</ds:datastoreItem>
</file>

<file path=customXml/itemProps4.xml><?xml version="1.0" encoding="utf-8"?>
<ds:datastoreItem xmlns:ds="http://schemas.openxmlformats.org/officeDocument/2006/customXml" ds:itemID="{5B72726F-B403-4877-9842-BD8CF99282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8974ed-8e03-4bd7-b5f8-5de38a52af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1615</Words>
  <Application>Microsoft Office PowerPoint</Application>
  <PresentationFormat>On-screen Show (16:9)</PresentationFormat>
  <Paragraphs>196</Paragraphs>
  <Slides>37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Acrobat Document</vt:lpstr>
      <vt:lpstr>PowerPoint Presentation</vt:lpstr>
      <vt:lpstr>UNFCCC COP22 Marrakech, Morocco November 6-18, 2016</vt:lpstr>
      <vt:lpstr>PowerPoint Presentation</vt:lpstr>
      <vt:lpstr>PowerPoint Presentation</vt:lpstr>
      <vt:lpstr>Research</vt:lpstr>
      <vt:lpstr>PowerPoint Presentation</vt:lpstr>
      <vt:lpstr>PowerPoint Presentation</vt:lpstr>
      <vt:lpstr>Climate Change (by the science)</vt:lpstr>
      <vt:lpstr>Relig &amp;Climate Change – at odds?</vt:lpstr>
      <vt:lpstr>Why this narrative, despite other evidence?</vt:lpstr>
      <vt:lpstr>“climate gate”</vt:lpstr>
      <vt:lpstr>The scandal…</vt:lpstr>
      <vt:lpstr>Global Cooling</vt:lpstr>
      <vt:lpstr>Climate Change and Cultural Inertia (Planet Under Pressure, London (UK), March 2012)</vt:lpstr>
      <vt:lpstr>PowerPoint Presentation</vt:lpstr>
      <vt:lpstr>PowerPoint Presentation</vt:lpstr>
      <vt:lpstr>Again-What will overcome denial?</vt:lpstr>
      <vt:lpstr>Yale Climate Communication studies- the “Six Americas”</vt:lpstr>
      <vt:lpstr>2 Yale Climate Communication Surveys</vt:lpstr>
      <vt:lpstr>PRRI, 2014 </vt:lpstr>
      <vt:lpstr>What is a “religion &amp; science” issue?</vt:lpstr>
      <vt:lpstr>“In Bygdaby the possibility of global warming was both deeply disturbing and almost completely invisible, simultaneously unimaginable and common knowledge.” Norgaard, 2011</vt:lpstr>
      <vt:lpstr>What is a “religion &amp; science” issue?</vt:lpstr>
      <vt:lpstr>When and why will religious people accord credibility to scientists?</vt:lpstr>
      <vt:lpstr>PowerPoint Presentation</vt:lpstr>
      <vt:lpstr>PowerPoint Presentation</vt:lpstr>
      <vt:lpstr>What drives these changes in public opinion?</vt:lpstr>
      <vt:lpstr>Does public opinion follow….?</vt:lpstr>
      <vt:lpstr>PowerPoint Presentation</vt:lpstr>
      <vt:lpstr>PowerPoint Presentation</vt:lpstr>
      <vt:lpstr>Can people “trust” science? (PUS)</vt:lpstr>
      <vt:lpstr>PowerPoint Presentation</vt:lpstr>
      <vt:lpstr>Gauchat-conclusions</vt:lpstr>
      <vt:lpstr>Climate Change, Science, and Faith</vt:lpstr>
      <vt:lpstr>PowerPoint Presentation</vt:lpstr>
      <vt:lpstr>The Anthropocene</vt:lpstr>
      <vt:lpstr>Examples of Cosmological Attention to CC: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Bailey</dc:creator>
  <cp:lastModifiedBy>Brian Martin</cp:lastModifiedBy>
  <cp:revision>117</cp:revision>
  <dcterms:created xsi:type="dcterms:W3CDTF">2015-08-13T21:13:35Z</dcterms:created>
  <dcterms:modified xsi:type="dcterms:W3CDTF">2017-03-10T16:00:33Z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0x0101004A37F502E27A014E9FEEDBF0E3BD9552</vt:lpwstr>
  </property>
  <property fmtid="{D5CDD505-2E9C-101B-9397-08002B2CF9AE}" pid="3" name="_dlc_DocIdItemGuid">
    <vt:lpwstr>9f3217f6-9645-4baa-84a0-3ad961cf306f</vt:lpwstr>
  </property>
  <property fmtid="{D5CDD505-2E9C-101B-9397-08002B2CF9AE}" pid="4" name="SPPCopyMoveEvent">
    <vt:lpwstr>0</vt:lpwstr>
  </property>
</Properties>
</file>